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70" r:id="rId3"/>
    <p:sldId id="257" r:id="rId4"/>
    <p:sldId id="269" r:id="rId5"/>
    <p:sldId id="258" r:id="rId6"/>
    <p:sldId id="266" r:id="rId7"/>
    <p:sldId id="267" r:id="rId8"/>
    <p:sldId id="259" r:id="rId9"/>
    <p:sldId id="260" r:id="rId10"/>
    <p:sldId id="271" r:id="rId11"/>
    <p:sldId id="272" r:id="rId12"/>
    <p:sldId id="268" r:id="rId13"/>
    <p:sldId id="262" r:id="rId14"/>
    <p:sldId id="263" r:id="rId15"/>
    <p:sldId id="264" r:id="rId16"/>
    <p:sldId id="265" r:id="rId17"/>
  </p:sldIdLst>
  <p:sldSz cx="14630400" cy="8229600"/>
  <p:notesSz cx="8229600" cy="146304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unito Semi Bold" panose="020B0604020202020204" charset="-52"/>
      <p:regular r:id="rId23"/>
    </p:embeddedFont>
    <p:embeddedFont>
      <p:font typeface="PT Sans" panose="020B0503020203020204" pitchFamily="34" charset="-52"/>
      <p:regular r:id="rId24"/>
      <p:bold r:id="rId25"/>
      <p:italic r:id="rId26"/>
      <p:boldItalic r:id="rId27"/>
    </p:embeddedFont>
  </p:embeddedFontLst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6EFFE"/>
    <a:srgbClr val="E6F5FE"/>
    <a:srgbClr val="B4E2FE"/>
    <a:srgbClr val="A0DAFE"/>
    <a:srgbClr val="7ECDFE"/>
    <a:srgbClr val="F3BFEA"/>
    <a:srgbClr val="F7D5F1"/>
    <a:srgbClr val="F1B1E6"/>
    <a:srgbClr val="EC94DD"/>
    <a:srgbClr val="DA33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Помірний стиль 2 –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94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6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837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F">
              <a:alpha val="7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://ADO.NET" TargetMode="Externa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643081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8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BreakFree — цифровий трекер свободи від шкідливих звичок</a:t>
            </a:r>
            <a:endParaRPr lang="en-US" sz="4800" dirty="0"/>
          </a:p>
        </p:txBody>
      </p:sp>
      <p:sp>
        <p:nvSpPr>
          <p:cNvPr id="3" name="Text 1"/>
          <p:cNvSpPr/>
          <p:nvPr/>
        </p:nvSpPr>
        <p:spPr>
          <a:xfrm>
            <a:off x="837724" y="2995612"/>
            <a:ext cx="12954952" cy="2238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«Кинути — важко. Протриматися — ще важче. </a:t>
            </a:r>
            <a:endParaRPr lang="uk-UA" sz="32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32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Ми</a:t>
            </a:r>
            <a:r>
              <a:rPr lang="en-US" sz="3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створюємо інструмент, що допоможе вистояти».</a:t>
            </a:r>
            <a:endParaRPr lang="en-US" sz="3200" dirty="0"/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B7A2F744-29CE-4BC8-94FA-E8E5DAD869DD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154B9F-590D-499B-AB03-AE02BE135873}"/>
              </a:ext>
            </a:extLst>
          </p:cNvPr>
          <p:cNvSpPr txBox="1"/>
          <p:nvPr/>
        </p:nvSpPr>
        <p:spPr>
          <a:xfrm>
            <a:off x="751621" y="5873785"/>
            <a:ext cx="129549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500" dirty="0">
                <a:latin typeface="PT Sans" panose="020B0503020203020204" pitchFamily="34" charset="-52"/>
              </a:rPr>
              <a:t>Команда: Тимофеєва Анастасія, Ліщинський Владислав, </a:t>
            </a:r>
            <a:r>
              <a:rPr lang="uk-UA" sz="2500" dirty="0" err="1">
                <a:latin typeface="PT Sans" panose="020B0503020203020204" pitchFamily="34" charset="-52"/>
              </a:rPr>
              <a:t>Пелещак</a:t>
            </a:r>
            <a:r>
              <a:rPr lang="uk-UA" sz="2500" dirty="0">
                <a:latin typeface="PT Sans" panose="020B0503020203020204" pitchFamily="34" charset="-52"/>
              </a:rPr>
              <a:t> Вероніка, </a:t>
            </a:r>
            <a:r>
              <a:rPr lang="uk-UA" sz="2500" dirty="0" err="1">
                <a:latin typeface="PT Sans" panose="020B0503020203020204" pitchFamily="34" charset="-52"/>
              </a:rPr>
              <a:t>Голембйовська</a:t>
            </a:r>
            <a:r>
              <a:rPr lang="uk-UA" sz="2500" dirty="0">
                <a:latin typeface="PT Sans" panose="020B0503020203020204" pitchFamily="34" charset="-52"/>
              </a:rPr>
              <a:t> Ірина та інші…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8">
            <a:extLst>
              <a:ext uri="{FF2B5EF4-FFF2-40B4-BE49-F238E27FC236}">
                <a16:creationId xmlns:a16="http://schemas.microsoft.com/office/drawing/2014/main" id="{CBAE2E5A-4812-49C5-9818-73DCA4F12618}"/>
              </a:ext>
            </a:extLst>
          </p:cNvPr>
          <p:cNvSpPr/>
          <p:nvPr/>
        </p:nvSpPr>
        <p:spPr>
          <a:xfrm>
            <a:off x="1117878" y="1457325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00"/>
              </a:lnSpc>
              <a:buSzPct val="100000"/>
            </a:pPr>
            <a:r>
              <a:rPr lang="en-US" sz="4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 профілі:</a:t>
            </a:r>
            <a:endParaRPr lang="en-US" sz="4000" dirty="0"/>
          </a:p>
        </p:txBody>
      </p:sp>
      <p:sp>
        <p:nvSpPr>
          <p:cNvPr id="3" name="Text 9">
            <a:extLst>
              <a:ext uri="{FF2B5EF4-FFF2-40B4-BE49-F238E27FC236}">
                <a16:creationId xmlns:a16="http://schemas.microsoft.com/office/drawing/2014/main" id="{D56DBAF8-600B-4588-965D-3C7586FEF3E4}"/>
              </a:ext>
            </a:extLst>
          </p:cNvPr>
          <p:cNvSpPr/>
          <p:nvPr/>
        </p:nvSpPr>
        <p:spPr>
          <a:xfrm>
            <a:off x="1117878" y="3202544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лічильник днів, серії «чистоти»;</a:t>
            </a:r>
            <a:endParaRPr lang="en-US" sz="3000" dirty="0"/>
          </a:p>
        </p:txBody>
      </p:sp>
      <p:sp>
        <p:nvSpPr>
          <p:cNvPr id="4" name="Text 10">
            <a:extLst>
              <a:ext uri="{FF2B5EF4-FFF2-40B4-BE49-F238E27FC236}">
                <a16:creationId xmlns:a16="http://schemas.microsoft.com/office/drawing/2014/main" id="{4E0CE67B-0EE9-4F37-8216-21E56E79AEA8}"/>
              </a:ext>
            </a:extLst>
          </p:cNvPr>
          <p:cNvSpPr/>
          <p:nvPr/>
        </p:nvSpPr>
        <p:spPr>
          <a:xfrm>
            <a:off x="1117878" y="3884772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календар зривів і причин;</a:t>
            </a:r>
            <a:endParaRPr lang="en-US" sz="3000" dirty="0"/>
          </a:p>
        </p:txBody>
      </p:sp>
      <p:sp>
        <p:nvSpPr>
          <p:cNvPr id="5" name="Text 11">
            <a:extLst>
              <a:ext uri="{FF2B5EF4-FFF2-40B4-BE49-F238E27FC236}">
                <a16:creationId xmlns:a16="http://schemas.microsoft.com/office/drawing/2014/main" id="{23392177-1ACE-4482-B5F3-7B9A5E7E583F}"/>
              </a:ext>
            </a:extLst>
          </p:cNvPr>
          <p:cNvSpPr/>
          <p:nvPr/>
        </p:nvSpPr>
        <p:spPr>
          <a:xfrm>
            <a:off x="1117878" y="4558189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економія грошей (≈80 грн/день);</a:t>
            </a:r>
            <a:endParaRPr lang="en-US" sz="3000" dirty="0"/>
          </a:p>
        </p:txBody>
      </p:sp>
      <p:sp>
        <p:nvSpPr>
          <p:cNvPr id="6" name="Text 12">
            <a:extLst>
              <a:ext uri="{FF2B5EF4-FFF2-40B4-BE49-F238E27FC236}">
                <a16:creationId xmlns:a16="http://schemas.microsoft.com/office/drawing/2014/main" id="{6295465D-C1EC-41C3-8272-9874A334DA1C}"/>
              </a:ext>
            </a:extLst>
          </p:cNvPr>
          <p:cNvSpPr/>
          <p:nvPr/>
        </p:nvSpPr>
        <p:spPr>
          <a:xfrm>
            <a:off x="1117878" y="5231607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бейджі («7 днів», «1 місяць»).</a:t>
            </a:r>
            <a:endParaRPr lang="en-US" sz="3000" dirty="0"/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D5D59F98-3AD2-4366-9685-412D1BFFD747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242864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3">
            <a:extLst>
              <a:ext uri="{FF2B5EF4-FFF2-40B4-BE49-F238E27FC236}">
                <a16:creationId xmlns:a16="http://schemas.microsoft.com/office/drawing/2014/main" id="{C36AFABE-3B36-4F79-AF4D-B478BC0665DE}"/>
              </a:ext>
            </a:extLst>
          </p:cNvPr>
          <p:cNvSpPr/>
          <p:nvPr/>
        </p:nvSpPr>
        <p:spPr>
          <a:xfrm>
            <a:off x="755928" y="2914769"/>
            <a:ext cx="321421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4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Що потрібно користувачу:</a:t>
            </a:r>
            <a:endParaRPr lang="en-US" sz="4000" dirty="0"/>
          </a:p>
        </p:txBody>
      </p:sp>
      <p:sp>
        <p:nvSpPr>
          <p:cNvPr id="3" name="Text 14">
            <a:extLst>
              <a:ext uri="{FF2B5EF4-FFF2-40B4-BE49-F238E27FC236}">
                <a16:creationId xmlns:a16="http://schemas.microsoft.com/office/drawing/2014/main" id="{CF3BB6E1-370A-49ED-BF85-F47DAEEBC758}"/>
              </a:ext>
            </a:extLst>
          </p:cNvPr>
          <p:cNvSpPr/>
          <p:nvPr/>
        </p:nvSpPr>
        <p:spPr>
          <a:xfrm>
            <a:off x="755928" y="3721655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ім’я, вибір звички, дата старту, (опціонально — мотивація).</a:t>
            </a:r>
            <a:endParaRPr lang="en-US" sz="3000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DBCE82D6-07D6-4C4B-8C9E-A7D61A749CEB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01569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97305AA8-849A-466D-A75D-8CA50C1F4250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3" name="Таблиця 3">
            <a:extLst>
              <a:ext uri="{FF2B5EF4-FFF2-40B4-BE49-F238E27FC236}">
                <a16:creationId xmlns:a16="http://schemas.microsoft.com/office/drawing/2014/main" id="{5D724219-71E1-489A-851D-78DC3077C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200265"/>
              </p:ext>
            </p:extLst>
          </p:nvPr>
        </p:nvGraphicFramePr>
        <p:xfrm>
          <a:off x="323850" y="774831"/>
          <a:ext cx="14043385" cy="73266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0325">
                  <a:extLst>
                    <a:ext uri="{9D8B030D-6E8A-4147-A177-3AD203B41FA5}">
                      <a16:colId xmlns:a16="http://schemas.microsoft.com/office/drawing/2014/main" val="2256380100"/>
                    </a:ext>
                  </a:extLst>
                </a:gridCol>
                <a:gridCol w="5619750">
                  <a:extLst>
                    <a:ext uri="{9D8B030D-6E8A-4147-A177-3AD203B41FA5}">
                      <a16:colId xmlns:a16="http://schemas.microsoft.com/office/drawing/2014/main" val="2166454666"/>
                    </a:ext>
                  </a:extLst>
                </a:gridCol>
                <a:gridCol w="5823310">
                  <a:extLst>
                    <a:ext uri="{9D8B030D-6E8A-4147-A177-3AD203B41FA5}">
                      <a16:colId xmlns:a16="http://schemas.microsoft.com/office/drawing/2014/main" val="2353885976"/>
                    </a:ext>
                  </a:extLst>
                </a:gridCol>
              </a:tblGrid>
              <a:tr h="339005">
                <a:tc>
                  <a:txBody>
                    <a:bodyPr/>
                    <a:lstStyle/>
                    <a:p>
                      <a:pPr algn="ctr"/>
                      <a:r>
                        <a:rPr lang="uk-UA" sz="2000" dirty="0"/>
                        <a:t>Критерій</a:t>
                      </a:r>
                    </a:p>
                  </a:txBody>
                  <a:tcPr anchor="ctr">
                    <a:solidFill>
                      <a:srgbClr val="7ECDF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Smoke Free (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фокус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: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куріння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)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DA33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I Am Sober (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фокус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: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тверезість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/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алкоголь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,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також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інші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залежності</a:t>
                      </a:r>
                      <a:r>
                        <a:rPr lang="en-US" sz="2000" dirty="0">
                          <a:solidFill>
                            <a:schemeClr val="bg1"/>
                          </a:solidFill>
                          <a:latin typeface="Nunito Semi Bold" pitchFamily="34" charset="0"/>
                          <a:ea typeface="Nunito Semi Bold" pitchFamily="34" charset="-122"/>
                          <a:cs typeface="Nunito Semi Bold" pitchFamily="34" charset="-120"/>
                        </a:rPr>
                        <a:t>)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D4D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570805"/>
                  </a:ext>
                </a:extLst>
              </a:tr>
              <a:tr h="2185545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Ключовий</a:t>
                      </a:r>
                      <a:r>
                        <a:rPr lang="en-US" sz="2000" b="1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функціонал</a:t>
                      </a:r>
                      <a:endParaRPr lang="uk-UA" sz="2000" dirty="0"/>
                    </a:p>
                  </a:txBody>
                  <a:tcPr anchor="ctr">
                    <a:solidFill>
                      <a:srgbClr val="B4E2F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uk-UA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Л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ічильник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днів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без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сигарет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підрахунок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зекономлених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грошей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/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часу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базові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поради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прості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графіки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.</a:t>
                      </a:r>
                      <a:endParaRPr lang="uk-UA" sz="2000" dirty="0">
                        <a:solidFill>
                          <a:srgbClr val="00002E"/>
                        </a:solidFill>
                        <a:latin typeface="PT Sans" pitchFamily="34" charset="0"/>
                        <a:ea typeface="PT Sans" pitchFamily="34" charset="-122"/>
                        <a:cs typeface="PT Sans" pitchFamily="34" charset="-120"/>
                      </a:endParaRPr>
                    </a:p>
                  </a:txBody>
                  <a:tcPr anchor="ctr">
                    <a:solidFill>
                      <a:srgbClr val="EC94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uk-UA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Н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агадування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спільнота</a:t>
                      </a:r>
                      <a:r>
                        <a:rPr lang="en-US" sz="2000" b="1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/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ком’юніті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ділитися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прогресом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чек-листи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«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день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за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днем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».</a:t>
                      </a:r>
                      <a:endParaRPr lang="uk-UA" sz="2000" dirty="0"/>
                    </a:p>
                  </a:txBody>
                  <a:tcPr anchor="ctr">
                    <a:solidFill>
                      <a:srgbClr val="77A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831299"/>
                  </a:ext>
                </a:extLst>
              </a:tr>
              <a:tr h="233784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Сильні</a:t>
                      </a:r>
                      <a:r>
                        <a:rPr lang="en-US" sz="2000" b="1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сторони</a:t>
                      </a:r>
                      <a:endParaRPr lang="uk-UA" sz="2000" dirty="0"/>
                    </a:p>
                  </a:txBody>
                  <a:tcPr anchor="ctr">
                    <a:solidFill>
                      <a:srgbClr val="D6EFFE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сильний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фінансовий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мотиватор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(«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скільки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зекономив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»);</a:t>
                      </a:r>
                      <a:endParaRPr lang="uk-UA" sz="2000" dirty="0">
                        <a:solidFill>
                          <a:srgbClr val="00002E"/>
                        </a:solidFill>
                        <a:latin typeface="PT Sans" pitchFamily="34" charset="0"/>
                        <a:ea typeface="PT Sans" pitchFamily="34" charset="-122"/>
                        <a:cs typeface="PT Sans" pitchFamily="34" charset="-120"/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звичний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сценарій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“day counter”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для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курців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.</a:t>
                      </a:r>
                      <a:endParaRPr lang="en-US" sz="2000" dirty="0"/>
                    </a:p>
                  </a:txBody>
                  <a:tcPr anchor="ctr">
                    <a:solidFill>
                      <a:srgbClr val="F3BFEA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сильна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соціальна</a:t>
                      </a:r>
                      <a:r>
                        <a:rPr lang="en-US" sz="2000" b="1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підтримка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(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пости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,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історії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);</a:t>
                      </a: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ритуалізація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—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щоденні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чек-іни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підсилюють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мотивацію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;</a:t>
                      </a: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корисні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«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навіщо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я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це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роблю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»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та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«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як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упоратися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з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тригерами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».</a:t>
                      </a:r>
                      <a:endParaRPr lang="en-US" sz="2000" dirty="0"/>
                    </a:p>
                    <a:p>
                      <a:endParaRPr lang="uk-UA" sz="2000" dirty="0"/>
                    </a:p>
                  </a:txBody>
                  <a:tcPr anchor="ctr">
                    <a:solidFill>
                      <a:srgbClr val="ABC6F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9864183"/>
                  </a:ext>
                </a:extLst>
              </a:tr>
              <a:tr h="2102178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Обмеження</a:t>
                      </a:r>
                      <a:endParaRPr lang="uk-UA" sz="2000" dirty="0"/>
                    </a:p>
                  </a:txBody>
                  <a:tcPr anchor="ctr">
                    <a:solidFill>
                      <a:srgbClr val="E6F5FE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одна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звичка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(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куріння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) —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немає</a:t>
                      </a:r>
                      <a:r>
                        <a:rPr lang="en-US" sz="2000" b="1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мультизвичок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;</a:t>
                      </a: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мобільний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фокус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,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офлайн-режим</a:t>
                      </a:r>
                      <a:r>
                        <a:rPr lang="en-US" sz="2000" b="1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обмежений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;</a:t>
                      </a: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частина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функцій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—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преміум</a:t>
                      </a:r>
                      <a:r>
                        <a:rPr lang="en-US" sz="2000" b="1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/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підписка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;</a:t>
                      </a: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мала</a:t>
                      </a:r>
                      <a:r>
                        <a:rPr lang="en-US" sz="2000" b="1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глибина</a:t>
                      </a:r>
                      <a:r>
                        <a:rPr lang="en-US" sz="2000" b="1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аналітики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(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тригери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/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зриви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—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поверхнево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).</a:t>
                      </a: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uk-UA" sz="2000" dirty="0"/>
                    </a:p>
                  </a:txBody>
                  <a:tcPr anchor="ctr">
                    <a:solidFill>
                      <a:srgbClr val="F7D5F1"/>
                    </a:solidFill>
                  </a:tcPr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онлайн-залежність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(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без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мережі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частина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сенсу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губиться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);</a:t>
                      </a: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підписка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для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розширених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фіч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;</a:t>
                      </a:r>
                      <a:endParaRPr lang="en-US" sz="2000" dirty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дані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й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контент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тісно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прив’язані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до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сервісу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(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експорт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/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офлайн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 — </a:t>
                      </a:r>
                      <a:r>
                        <a:rPr lang="en-US" sz="2000" dirty="0" err="1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обмежено</a:t>
                      </a:r>
                      <a:r>
                        <a:rPr lang="en-US" sz="2000" dirty="0">
                          <a:solidFill>
                            <a:srgbClr val="00002E"/>
                          </a:solidFill>
                          <a:latin typeface="PT Sans" pitchFamily="34" charset="0"/>
                          <a:ea typeface="PT Sans" pitchFamily="34" charset="-122"/>
                          <a:cs typeface="PT Sans" pitchFamily="34" charset="-120"/>
                        </a:rPr>
                        <a:t>).</a:t>
                      </a:r>
                      <a:endParaRPr lang="en-US" sz="2000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uk-UA" sz="2000" dirty="0"/>
                    </a:p>
                  </a:txBody>
                  <a:tcPr anchor="ctr">
                    <a:solidFill>
                      <a:srgbClr val="D3E1F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7205541"/>
                  </a:ext>
                </a:extLst>
              </a:tr>
            </a:tbl>
          </a:graphicData>
        </a:graphic>
      </p:graphicFrame>
      <p:sp>
        <p:nvSpPr>
          <p:cNvPr id="13" name="Text 0">
            <a:extLst>
              <a:ext uri="{FF2B5EF4-FFF2-40B4-BE49-F238E27FC236}">
                <a16:creationId xmlns:a16="http://schemas.microsoft.com/office/drawing/2014/main" id="{9816F31E-2B43-463B-BD4F-C2DD5A719281}"/>
              </a:ext>
            </a:extLst>
          </p:cNvPr>
          <p:cNvSpPr/>
          <p:nvPr/>
        </p:nvSpPr>
        <p:spPr>
          <a:xfrm>
            <a:off x="427545" y="280406"/>
            <a:ext cx="2401729" cy="300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Аналіз конкурентів</a:t>
            </a: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903333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770817"/>
            <a:ext cx="300632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Основний функціонал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37724" y="2601516"/>
            <a:ext cx="6357818" cy="891540"/>
          </a:xfrm>
          <a:prstGeom prst="roundRect">
            <a:avLst>
              <a:gd name="adj" fmla="val 16410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07244" y="2601516"/>
            <a:ext cx="121920" cy="891540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5" name="Text 3"/>
          <p:cNvSpPr/>
          <p:nvPr/>
        </p:nvSpPr>
        <p:spPr>
          <a:xfrm>
            <a:off x="1198959" y="2871311"/>
            <a:ext cx="5562600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Реєстрація звички та створення профілю</a:t>
            </a:r>
            <a:endParaRPr lang="en-US" sz="2200" dirty="0"/>
          </a:p>
        </p:txBody>
      </p:sp>
      <p:sp>
        <p:nvSpPr>
          <p:cNvPr id="6" name="Shape 4"/>
          <p:cNvSpPr/>
          <p:nvPr/>
        </p:nvSpPr>
        <p:spPr>
          <a:xfrm>
            <a:off x="7434858" y="2601516"/>
            <a:ext cx="6357818" cy="891540"/>
          </a:xfrm>
          <a:prstGeom prst="roundRect">
            <a:avLst>
              <a:gd name="adj" fmla="val 16410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7" name="Shape 5"/>
          <p:cNvSpPr/>
          <p:nvPr/>
        </p:nvSpPr>
        <p:spPr>
          <a:xfrm>
            <a:off x="7404378" y="2601516"/>
            <a:ext cx="121920" cy="891540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</p:sp>
      <p:sp>
        <p:nvSpPr>
          <p:cNvPr id="8" name="Text 6"/>
          <p:cNvSpPr/>
          <p:nvPr/>
        </p:nvSpPr>
        <p:spPr>
          <a:xfrm>
            <a:off x="7796093" y="2871311"/>
            <a:ext cx="360330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Лічильник днів без звички</a:t>
            </a:r>
            <a:endParaRPr lang="en-US" sz="2200" dirty="0"/>
          </a:p>
        </p:txBody>
      </p:sp>
      <p:sp>
        <p:nvSpPr>
          <p:cNvPr id="9" name="Shape 7"/>
          <p:cNvSpPr/>
          <p:nvPr/>
        </p:nvSpPr>
        <p:spPr>
          <a:xfrm>
            <a:off x="837724" y="3732371"/>
            <a:ext cx="6357818" cy="1243489"/>
          </a:xfrm>
          <a:prstGeom prst="roundRect">
            <a:avLst>
              <a:gd name="adj" fmla="val 11766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807244" y="3732371"/>
            <a:ext cx="121920" cy="1243489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</p:sp>
      <p:sp>
        <p:nvSpPr>
          <p:cNvPr id="11" name="Text 9"/>
          <p:cNvSpPr/>
          <p:nvPr/>
        </p:nvSpPr>
        <p:spPr>
          <a:xfrm>
            <a:off x="1198959" y="4002167"/>
            <a:ext cx="373844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Календар зривів + причини</a:t>
            </a:r>
            <a:endParaRPr lang="en-US" sz="2200" dirty="0"/>
          </a:p>
        </p:txBody>
      </p:sp>
      <p:sp>
        <p:nvSpPr>
          <p:cNvPr id="12" name="Shape 10"/>
          <p:cNvSpPr/>
          <p:nvPr/>
        </p:nvSpPr>
        <p:spPr>
          <a:xfrm>
            <a:off x="7434858" y="3732371"/>
            <a:ext cx="6357818" cy="1243489"/>
          </a:xfrm>
          <a:prstGeom prst="roundRect">
            <a:avLst>
              <a:gd name="adj" fmla="val 11766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2D4DF2"/>
            </a:solidFill>
            <a:prstDash val="solid"/>
          </a:ln>
        </p:spPr>
      </p:sp>
      <p:sp>
        <p:nvSpPr>
          <p:cNvPr id="13" name="Shape 11"/>
          <p:cNvSpPr/>
          <p:nvPr/>
        </p:nvSpPr>
        <p:spPr>
          <a:xfrm>
            <a:off x="7404378" y="3732371"/>
            <a:ext cx="121920" cy="1243489"/>
          </a:xfrm>
          <a:prstGeom prst="roundRect">
            <a:avLst>
              <a:gd name="adj" fmla="val 294514"/>
            </a:avLst>
          </a:prstGeom>
          <a:solidFill>
            <a:srgbClr val="2D4DF2"/>
          </a:solidFill>
          <a:ln/>
        </p:spPr>
      </p:sp>
      <p:sp>
        <p:nvSpPr>
          <p:cNvPr id="14" name="Text 12"/>
          <p:cNvSpPr/>
          <p:nvPr/>
        </p:nvSpPr>
        <p:spPr>
          <a:xfrm>
            <a:off x="7796093" y="4002167"/>
            <a:ext cx="57267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Аналітика: серії, графіки, найчастіші тригери</a:t>
            </a:r>
            <a:endParaRPr lang="en-US" sz="2200" dirty="0"/>
          </a:p>
        </p:txBody>
      </p:sp>
      <p:sp>
        <p:nvSpPr>
          <p:cNvPr id="15" name="Shape 13"/>
          <p:cNvSpPr/>
          <p:nvPr/>
        </p:nvSpPr>
        <p:spPr>
          <a:xfrm>
            <a:off x="837724" y="5215176"/>
            <a:ext cx="6357818" cy="1243489"/>
          </a:xfrm>
          <a:prstGeom prst="roundRect">
            <a:avLst>
              <a:gd name="adj" fmla="val 11766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018CE1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807244" y="5215176"/>
            <a:ext cx="121920" cy="1243489"/>
          </a:xfrm>
          <a:prstGeom prst="roundRect">
            <a:avLst>
              <a:gd name="adj" fmla="val 294514"/>
            </a:avLst>
          </a:prstGeom>
          <a:solidFill>
            <a:srgbClr val="018CE1"/>
          </a:solidFill>
          <a:ln/>
        </p:spPr>
      </p:sp>
      <p:sp>
        <p:nvSpPr>
          <p:cNvPr id="17" name="Text 15"/>
          <p:cNvSpPr/>
          <p:nvPr/>
        </p:nvSpPr>
        <p:spPr>
          <a:xfrm>
            <a:off x="1198959" y="5484971"/>
            <a:ext cx="5726787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Мотивація: цитати, економія грошей, бейджі</a:t>
            </a:r>
            <a:endParaRPr lang="en-US" sz="2200" dirty="0"/>
          </a:p>
        </p:txBody>
      </p:sp>
      <p:sp>
        <p:nvSpPr>
          <p:cNvPr id="18" name="Shape 16"/>
          <p:cNvSpPr/>
          <p:nvPr/>
        </p:nvSpPr>
        <p:spPr>
          <a:xfrm>
            <a:off x="7434858" y="5215176"/>
            <a:ext cx="6357818" cy="1243489"/>
          </a:xfrm>
          <a:prstGeom prst="roundRect">
            <a:avLst>
              <a:gd name="adj" fmla="val 11766"/>
            </a:avLst>
          </a:prstGeom>
          <a:solidFill>
            <a:srgbClr val="F3F3FF">
              <a:alpha val="75000"/>
            </a:srgbClr>
          </a:solidFill>
          <a:ln w="30480">
            <a:solidFill>
              <a:srgbClr val="DA33BF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04378" y="5215176"/>
            <a:ext cx="121920" cy="1243489"/>
          </a:xfrm>
          <a:prstGeom prst="roundRect">
            <a:avLst>
              <a:gd name="adj" fmla="val 294514"/>
            </a:avLst>
          </a:prstGeom>
          <a:solidFill>
            <a:srgbClr val="DA33BF"/>
          </a:solidFill>
          <a:ln/>
        </p:spPr>
      </p:sp>
      <p:sp>
        <p:nvSpPr>
          <p:cNvPr id="20" name="Text 18"/>
          <p:cNvSpPr/>
          <p:nvPr/>
        </p:nvSpPr>
        <p:spPr>
          <a:xfrm>
            <a:off x="7796093" y="5484971"/>
            <a:ext cx="571380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SOS-режим: список порад у момент кризи</a:t>
            </a:r>
            <a:endParaRPr lang="en-US" sz="2200" dirty="0"/>
          </a:p>
        </p:txBody>
      </p:sp>
      <p:sp>
        <p:nvSpPr>
          <p:cNvPr id="21" name="Прямокутник 20">
            <a:extLst>
              <a:ext uri="{FF2B5EF4-FFF2-40B4-BE49-F238E27FC236}">
                <a16:creationId xmlns:a16="http://schemas.microsoft.com/office/drawing/2014/main" id="{6E9443FF-1C26-4E17-8FFB-0DEC5B20AEC9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38162"/>
            <a:ext cx="301704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Додаткові можливості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24" y="3268861"/>
            <a:ext cx="598408" cy="598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735336" y="3339881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Підтримка кількох звичок одночасно</a:t>
            </a:r>
            <a:endParaRPr lang="en-US" sz="25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5776" y="3268861"/>
            <a:ext cx="598408" cy="59840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153388" y="3268861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Модуль «Здоров’я»: контроль калорій і сну</a:t>
            </a:r>
            <a:endParaRPr lang="en-US" sz="2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828" y="3268861"/>
            <a:ext cx="598408" cy="5984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571440" y="3268861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Контроль часу у соцмережах/іграх</a:t>
            </a:r>
            <a:endParaRPr lang="en-US" sz="25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24" y="4593550"/>
            <a:ext cx="598408" cy="598408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735336" y="4623791"/>
            <a:ext cx="3221236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Експорт статистики у PDF для психолога/коуча</a:t>
            </a:r>
            <a:endParaRPr lang="en-US" sz="250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5776" y="4593550"/>
            <a:ext cx="598408" cy="5984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53388" y="4663558"/>
            <a:ext cx="3221236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Гейміфікація: прокачка аватарки</a:t>
            </a:r>
            <a:endParaRPr lang="en-US" sz="2500" dirty="0"/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8CA0C796-7808-458D-87C4-08852CAA2597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049542"/>
            <a:ext cx="341649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Технології для реалізації </a:t>
            </a:r>
            <a:endParaRPr lang="en-US" sz="4200" dirty="0"/>
          </a:p>
        </p:txBody>
      </p:sp>
      <p:sp>
        <p:nvSpPr>
          <p:cNvPr id="3" name="Shape 1"/>
          <p:cNvSpPr/>
          <p:nvPr/>
        </p:nvSpPr>
        <p:spPr>
          <a:xfrm>
            <a:off x="837724" y="2670691"/>
            <a:ext cx="4158734" cy="3509367"/>
          </a:xfrm>
          <a:prstGeom prst="roundRect">
            <a:avLst>
              <a:gd name="adj" fmla="val 10232"/>
            </a:avLst>
          </a:prstGeom>
          <a:solidFill>
            <a:srgbClr val="F3F3FF"/>
          </a:solidFill>
          <a:ln w="22860">
            <a:solidFill>
              <a:srgbClr val="2D4DF2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99899" y="293286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2D4DF2"/>
          </a:solidFill>
          <a:ln/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305" y="3089910"/>
            <a:ext cx="323136" cy="40386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59912" y="31158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WPF (.NET)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1099899" y="4096107"/>
            <a:ext cx="3634383" cy="12339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— для створення сучасного десктопного інтерфейсу.</a:t>
            </a:r>
            <a:endParaRPr lang="en-US" sz="2500" dirty="0"/>
          </a:p>
        </p:txBody>
      </p:sp>
      <p:sp>
        <p:nvSpPr>
          <p:cNvPr id="8" name="Shape 5"/>
          <p:cNvSpPr/>
          <p:nvPr/>
        </p:nvSpPr>
        <p:spPr>
          <a:xfrm>
            <a:off x="5235773" y="2670691"/>
            <a:ext cx="4158734" cy="3509367"/>
          </a:xfrm>
          <a:prstGeom prst="roundRect">
            <a:avLst>
              <a:gd name="adj" fmla="val 10232"/>
            </a:avLst>
          </a:prstGeom>
          <a:solidFill>
            <a:srgbClr val="F3F3FF"/>
          </a:solidFill>
          <a:ln w="22860">
            <a:solidFill>
              <a:srgbClr val="018CE1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97949" y="293286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018CE1"/>
          </a:solidFill>
          <a:ln/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5355" y="3089910"/>
            <a:ext cx="323136" cy="40386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242090" y="2826245"/>
            <a:ext cx="3522821" cy="7019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Entity Framework </a:t>
            </a:r>
            <a:endParaRPr lang="uk-UA" sz="3000" dirty="0">
              <a:solidFill>
                <a:srgbClr val="00002E"/>
              </a:solidFill>
              <a:latin typeface="Nunito Semi Bold" pitchFamily="34" charset="0"/>
              <a:ea typeface="Nunito Semi Bold" pitchFamily="34" charset="-122"/>
              <a:cs typeface="Nunito Semi Bold" pitchFamily="34" charset="-120"/>
            </a:endParaRPr>
          </a:p>
          <a:p>
            <a:pPr marL="0" indent="0" algn="l">
              <a:buNone/>
            </a:pPr>
            <a:r>
              <a:rPr lang="en-US" sz="30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(EF Core)</a:t>
            </a:r>
            <a:endParaRPr lang="en-US" sz="3000" dirty="0"/>
          </a:p>
        </p:txBody>
      </p:sp>
      <p:sp>
        <p:nvSpPr>
          <p:cNvPr id="12" name="Text 8"/>
          <p:cNvSpPr/>
          <p:nvPr/>
        </p:nvSpPr>
        <p:spPr>
          <a:xfrm>
            <a:off x="5497948" y="4318339"/>
            <a:ext cx="36343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— для роботи з базою даних SQLite</a:t>
            </a:r>
            <a:endParaRPr lang="en-US" sz="2500" dirty="0"/>
          </a:p>
        </p:txBody>
      </p:sp>
      <p:sp>
        <p:nvSpPr>
          <p:cNvPr id="13" name="Shape 9"/>
          <p:cNvSpPr/>
          <p:nvPr/>
        </p:nvSpPr>
        <p:spPr>
          <a:xfrm>
            <a:off x="9633823" y="2670691"/>
            <a:ext cx="4158853" cy="3509367"/>
          </a:xfrm>
          <a:prstGeom prst="roundRect">
            <a:avLst>
              <a:gd name="adj" fmla="val 10232"/>
            </a:avLst>
          </a:prstGeom>
          <a:solidFill>
            <a:srgbClr val="F3F3FF"/>
          </a:solidFill>
          <a:ln w="22860">
            <a:solidFill>
              <a:srgbClr val="DA33BF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95999" y="2932867"/>
            <a:ext cx="718066" cy="718066"/>
          </a:xfrm>
          <a:prstGeom prst="roundRect">
            <a:avLst>
              <a:gd name="adj" fmla="val 12732932"/>
            </a:avLst>
          </a:prstGeom>
          <a:solidFill>
            <a:srgbClr val="DA33BF"/>
          </a:solidFill>
          <a:ln/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404" y="3089910"/>
            <a:ext cx="323136" cy="40386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10976491" y="311586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000" dirty="0">
                <a:latin typeface="Nunito Semi Bold" pitchFamily="34" charset="0"/>
                <a:ea typeface="Nunito Semi Bold" pitchFamily="34" charset="-122"/>
                <a:cs typeface="Nunito Semi Bold" pitchFamily="34" charset="-12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ADO.NET</a:t>
            </a:r>
            <a:endParaRPr lang="en-US" sz="3000" dirty="0"/>
          </a:p>
        </p:txBody>
      </p:sp>
      <p:sp>
        <p:nvSpPr>
          <p:cNvPr id="17" name="Text 12"/>
          <p:cNvSpPr/>
          <p:nvPr/>
        </p:nvSpPr>
        <p:spPr>
          <a:xfrm>
            <a:off x="9895998" y="3938943"/>
            <a:ext cx="3634502" cy="1951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— для виконання специфічних SQL-запитів і створення звітів (наприклад, статистики по зривам).</a:t>
            </a:r>
            <a:endParaRPr lang="en-US" sz="2500" dirty="0"/>
          </a:p>
        </p:txBody>
      </p:sp>
      <p:sp>
        <p:nvSpPr>
          <p:cNvPr id="18" name="Прямокутник 17">
            <a:extLst>
              <a:ext uri="{FF2B5EF4-FFF2-40B4-BE49-F238E27FC236}">
                <a16:creationId xmlns:a16="http://schemas.microsoft.com/office/drawing/2014/main" id="{E3722CCC-1864-4B0B-B446-53ABF8F6BFA5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2674" y="744616"/>
            <a:ext cx="7734776" cy="4223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Основні</a:t>
            </a: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вимоги до </a:t>
            </a:r>
            <a:r>
              <a:rPr lang="en-US" sz="4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застосунку</a:t>
            </a: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5838053" y="1822729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Функціональні:</a:t>
            </a:r>
            <a:endParaRPr lang="en-US" sz="3500" dirty="0"/>
          </a:p>
        </p:txBody>
      </p:sp>
      <p:sp>
        <p:nvSpPr>
          <p:cNvPr id="5" name="Text 2"/>
          <p:cNvSpPr/>
          <p:nvPr/>
        </p:nvSpPr>
        <p:spPr>
          <a:xfrm>
            <a:off x="5838052" y="2736534"/>
            <a:ext cx="382464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створення профілю користувача;</a:t>
            </a:r>
            <a:endParaRPr lang="en-US" sz="2500" dirty="0"/>
          </a:p>
        </p:txBody>
      </p:sp>
      <p:sp>
        <p:nvSpPr>
          <p:cNvPr id="6" name="Text 3"/>
          <p:cNvSpPr/>
          <p:nvPr/>
        </p:nvSpPr>
        <p:spPr>
          <a:xfrm>
            <a:off x="5828765" y="3770650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додавання звичок і цілей;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5838051" y="442174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трекінг днів і серій;</a:t>
            </a:r>
            <a:endParaRPr lang="en-US" sz="2500" dirty="0"/>
          </a:p>
        </p:txBody>
      </p:sp>
      <p:sp>
        <p:nvSpPr>
          <p:cNvPr id="8" name="Text 5"/>
          <p:cNvSpPr/>
          <p:nvPr/>
        </p:nvSpPr>
        <p:spPr>
          <a:xfrm>
            <a:off x="5856390" y="5113971"/>
            <a:ext cx="382464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календар із відмітками зривів;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5838050" y="5997712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статистика й графіки;</a:t>
            </a:r>
            <a:endParaRPr lang="en-US" sz="2500" dirty="0"/>
          </a:p>
        </p:txBody>
      </p:sp>
      <p:sp>
        <p:nvSpPr>
          <p:cNvPr id="10" name="Text 7"/>
          <p:cNvSpPr/>
          <p:nvPr/>
        </p:nvSpPr>
        <p:spPr>
          <a:xfrm>
            <a:off x="5838049" y="6640351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SOS-режим.</a:t>
            </a:r>
            <a:endParaRPr lang="en-US" sz="2500" dirty="0"/>
          </a:p>
        </p:txBody>
      </p:sp>
      <p:sp>
        <p:nvSpPr>
          <p:cNvPr id="11" name="Text 8"/>
          <p:cNvSpPr/>
          <p:nvPr/>
        </p:nvSpPr>
        <p:spPr>
          <a:xfrm>
            <a:off x="10357961" y="1782818"/>
            <a:ext cx="3853339" cy="424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Нефункціональні:</a:t>
            </a:r>
            <a:endParaRPr lang="en-US" sz="3500" dirty="0"/>
          </a:p>
        </p:txBody>
      </p:sp>
      <p:sp>
        <p:nvSpPr>
          <p:cNvPr id="12" name="Text 9"/>
          <p:cNvSpPr/>
          <p:nvPr/>
        </p:nvSpPr>
        <p:spPr>
          <a:xfrm>
            <a:off x="10357961" y="2681887"/>
            <a:ext cx="395811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5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офлайн-робота</a:t>
            </a: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</a:t>
            </a:r>
            <a:r>
              <a:rPr lang="uk-UA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25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локальне</a:t>
            </a: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зберігання (SQLite);</a:t>
            </a:r>
            <a:endParaRPr lang="en-US" sz="2500" dirty="0"/>
          </a:p>
        </p:txBody>
      </p:sp>
      <p:sp>
        <p:nvSpPr>
          <p:cNvPr id="13" name="Text 10"/>
          <p:cNvSpPr/>
          <p:nvPr/>
        </p:nvSpPr>
        <p:spPr>
          <a:xfrm>
            <a:off x="10357961" y="3684093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простота та швидкість;</a:t>
            </a:r>
            <a:endParaRPr lang="en-US" sz="2500" dirty="0"/>
          </a:p>
        </p:txBody>
      </p:sp>
      <p:sp>
        <p:nvSpPr>
          <p:cNvPr id="14" name="Text 11"/>
          <p:cNvSpPr/>
          <p:nvPr/>
        </p:nvSpPr>
        <p:spPr>
          <a:xfrm>
            <a:off x="10357961" y="4353995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мінімалістичний інтерфейс;</a:t>
            </a:r>
            <a:endParaRPr lang="en-US" sz="2500" dirty="0"/>
          </a:p>
        </p:txBody>
      </p:sp>
      <p:sp>
        <p:nvSpPr>
          <p:cNvPr id="15" name="Text 12"/>
          <p:cNvSpPr/>
          <p:nvPr/>
        </p:nvSpPr>
        <p:spPr>
          <a:xfrm>
            <a:off x="10357961" y="5099185"/>
            <a:ext cx="34423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без реклами й підписок.</a:t>
            </a:r>
            <a:endParaRPr lang="en-US" sz="2500" dirty="0"/>
          </a:p>
        </p:txBody>
      </p:sp>
      <p:sp>
        <p:nvSpPr>
          <p:cNvPr id="16" name="Прямокутник 15">
            <a:extLst>
              <a:ext uri="{FF2B5EF4-FFF2-40B4-BE49-F238E27FC236}">
                <a16:creationId xmlns:a16="http://schemas.microsoft.com/office/drawing/2014/main" id="{F5CEAA7E-5889-423C-80DA-8430A16B9708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кутник 1">
            <a:extLst>
              <a:ext uri="{FF2B5EF4-FFF2-40B4-BE49-F238E27FC236}">
                <a16:creationId xmlns:a16="http://schemas.microsoft.com/office/drawing/2014/main" id="{0A79DB1F-C91F-46AB-B632-9D1D84C3DBE8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A1B43590-4C0C-4F36-81A8-86CDF5FC3BDC}"/>
              </a:ext>
            </a:extLst>
          </p:cNvPr>
          <p:cNvSpPr/>
          <p:nvPr/>
        </p:nvSpPr>
        <p:spPr>
          <a:xfrm>
            <a:off x="761524" y="4751144"/>
            <a:ext cx="129549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3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Формат: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сучасний десктопний застосунок </a:t>
            </a:r>
            <a:endParaRPr lang="en-US" sz="3000" dirty="0"/>
          </a:p>
        </p:txBody>
      </p:sp>
      <p:sp>
        <p:nvSpPr>
          <p:cNvPr id="4" name="Text 4">
            <a:extLst>
              <a:ext uri="{FF2B5EF4-FFF2-40B4-BE49-F238E27FC236}">
                <a16:creationId xmlns:a16="http://schemas.microsoft.com/office/drawing/2014/main" id="{995BF2A2-89CE-41B1-BD18-3B6E936485D4}"/>
              </a:ext>
            </a:extLst>
          </p:cNvPr>
          <p:cNvSpPr/>
          <p:nvPr/>
        </p:nvSpPr>
        <p:spPr>
          <a:xfrm>
            <a:off x="761524" y="5401791"/>
            <a:ext cx="12954952" cy="119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3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Проти яких звичок?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uk-UA" sz="30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algn="l">
              <a:lnSpc>
                <a:spcPct val="150000"/>
              </a:lnSpc>
              <a:buSzPct val="100000"/>
            </a:pPr>
            <a:r>
              <a:rPr lang="en-US" sz="30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🚬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Куріння </a:t>
            </a:r>
            <a:r>
              <a:rPr lang="en-US" sz="30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🍺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Алкоголь </a:t>
            </a:r>
            <a:r>
              <a:rPr lang="en-US" sz="30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💊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Наркотики </a:t>
            </a:r>
            <a:r>
              <a:rPr lang="en-US" sz="30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📱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Соцмережі </a:t>
            </a:r>
            <a:r>
              <a:rPr lang="en-US" sz="30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🎮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Ігри </a:t>
            </a:r>
            <a:r>
              <a:rPr lang="en-US" sz="30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🍔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Переїдання</a:t>
            </a:r>
            <a:endParaRPr lang="en-US" sz="30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23529759-6912-4A56-8CC1-A2BD63393F06}"/>
              </a:ext>
            </a:extLst>
          </p:cNvPr>
          <p:cNvSpPr/>
          <p:nvPr/>
        </p:nvSpPr>
        <p:spPr>
          <a:xfrm>
            <a:off x="837724" y="979348"/>
            <a:ext cx="12954952" cy="29052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BreakFree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— це персональний цифровий помічник, який допомагає відстежувати прогрес, фіксувати зриви та знаходити мотивацію щодня. Застосунок створений для того, щоб зробити шлях до відмови від залежностей більш простим, ефективним і мотивуючим.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60794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47801"/>
            <a:ext cx="6696551" cy="7810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Проблема та актуальність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324124" y="2803921"/>
            <a:ext cx="7906226" cy="14728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 даними ВООЗ, понад </a:t>
            </a:r>
            <a:r>
              <a:rPr lang="en-US" sz="3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60% людей мають хоча б одну шкідливу звичку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.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6324124" y="4611230"/>
            <a:ext cx="7553801" cy="11513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3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70% спроб відмови закінчуються </a:t>
            </a:r>
            <a:r>
              <a:rPr lang="en-US" sz="30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зривом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у</a:t>
            </a:r>
            <a:endParaRPr lang="uk-UA" sz="30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algn="l">
              <a:lnSpc>
                <a:spcPct val="150000"/>
              </a:lnSpc>
              <a:buSzPct val="100000"/>
            </a:pPr>
            <a:r>
              <a:rPr lang="uk-UA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30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перші</a:t>
            </a:r>
            <a:r>
              <a:rPr lang="uk-UA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30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два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тижні.</a:t>
            </a:r>
            <a:endParaRPr lang="en-US" sz="3000" dirty="0"/>
          </a:p>
        </p:txBody>
      </p:sp>
      <p:sp>
        <p:nvSpPr>
          <p:cNvPr id="11" name="Прямокутник 10">
            <a:extLst>
              <a:ext uri="{FF2B5EF4-FFF2-40B4-BE49-F238E27FC236}">
                <a16:creationId xmlns:a16="http://schemas.microsoft.com/office/drawing/2014/main" id="{2A4E08A4-BCF6-4D46-9BF4-F5F3D31129F6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3">
            <a:extLst>
              <a:ext uri="{FF2B5EF4-FFF2-40B4-BE49-F238E27FC236}">
                <a16:creationId xmlns:a16="http://schemas.microsoft.com/office/drawing/2014/main" id="{82C582C8-9B7E-4FF5-BAC2-E6AAE4654E90}"/>
              </a:ext>
            </a:extLst>
          </p:cNvPr>
          <p:cNvSpPr/>
          <p:nvPr/>
        </p:nvSpPr>
        <p:spPr>
          <a:xfrm>
            <a:off x="1352074" y="1304925"/>
            <a:ext cx="7468553" cy="5876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Існуючі рішення:</a:t>
            </a:r>
            <a:endParaRPr lang="en-US" sz="42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0F8CF078-BE98-4933-B984-9CA7550512CD}"/>
              </a:ext>
            </a:extLst>
          </p:cNvPr>
          <p:cNvSpPr/>
          <p:nvPr/>
        </p:nvSpPr>
        <p:spPr>
          <a:xfrm>
            <a:off x="1352074" y="3159682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орієнтовані на одну звичку (куріння чи алкоголь);</a:t>
            </a:r>
            <a:endParaRPr lang="en-US" sz="3000" dirty="0"/>
          </a:p>
        </p:txBody>
      </p:sp>
      <p:sp>
        <p:nvSpPr>
          <p:cNvPr id="4" name="Text 5">
            <a:extLst>
              <a:ext uri="{FF2B5EF4-FFF2-40B4-BE49-F238E27FC236}">
                <a16:creationId xmlns:a16="http://schemas.microsoft.com/office/drawing/2014/main" id="{9E2BAF65-F963-4AF7-AE70-2AC899F094D1}"/>
              </a:ext>
            </a:extLst>
          </p:cNvPr>
          <p:cNvSpPr/>
          <p:nvPr/>
        </p:nvSpPr>
        <p:spPr>
          <a:xfrm>
            <a:off x="1352074" y="3871050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мають рекламу або платну підписку;</a:t>
            </a:r>
            <a:endParaRPr lang="en-US" sz="3000" dirty="0"/>
          </a:p>
        </p:txBody>
      </p:sp>
      <p:sp>
        <p:nvSpPr>
          <p:cNvPr id="5" name="Text 6">
            <a:extLst>
              <a:ext uri="{FF2B5EF4-FFF2-40B4-BE49-F238E27FC236}">
                <a16:creationId xmlns:a16="http://schemas.microsoft.com/office/drawing/2014/main" id="{E9199724-B8C1-45E3-B3DD-0BD6BCF74D9B}"/>
              </a:ext>
            </a:extLst>
          </p:cNvPr>
          <p:cNvSpPr/>
          <p:nvPr/>
        </p:nvSpPr>
        <p:spPr>
          <a:xfrm>
            <a:off x="1352074" y="4574083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не враховують офлайн-користування.</a:t>
            </a:r>
            <a:endParaRPr lang="en-US" sz="3000" dirty="0"/>
          </a:p>
        </p:txBody>
      </p:sp>
      <p:sp>
        <p:nvSpPr>
          <p:cNvPr id="6" name="Text 7">
            <a:extLst>
              <a:ext uri="{FF2B5EF4-FFF2-40B4-BE49-F238E27FC236}">
                <a16:creationId xmlns:a16="http://schemas.microsoft.com/office/drawing/2014/main" id="{C3416C39-2931-4FD5-81C5-334A3567E61A}"/>
              </a:ext>
            </a:extLst>
          </p:cNvPr>
          <p:cNvSpPr/>
          <p:nvPr/>
        </p:nvSpPr>
        <p:spPr>
          <a:xfrm>
            <a:off x="904399" y="6466642"/>
            <a:ext cx="12602051" cy="6485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500" dirty="0">
                <a:solidFill>
                  <a:srgbClr val="000000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👉</a:t>
            </a: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Потрібен </a:t>
            </a:r>
            <a:r>
              <a:rPr lang="en-US" sz="2500" b="1" dirty="0">
                <a:solidFill>
                  <a:srgbClr val="2D4DF2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універсальний, офлайн і простий інструмент</a:t>
            </a:r>
            <a:r>
              <a:rPr lang="en-US" sz="25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що підтримує різні залежності.</a:t>
            </a:r>
            <a:endParaRPr lang="en-US" sz="2500" dirty="0"/>
          </a:p>
        </p:txBody>
      </p:sp>
      <p:sp>
        <p:nvSpPr>
          <p:cNvPr id="7" name="Прямокутник 6">
            <a:extLst>
              <a:ext uri="{FF2B5EF4-FFF2-40B4-BE49-F238E27FC236}">
                <a16:creationId xmlns:a16="http://schemas.microsoft.com/office/drawing/2014/main" id="{8362B739-2DD9-4628-94E8-0CF6917F5217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2762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00694" y="1733551"/>
            <a:ext cx="3961805" cy="555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4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Ціль</a:t>
            </a: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</a:t>
            </a:r>
            <a:r>
              <a:rPr lang="en-US" sz="4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застосунку</a:t>
            </a:r>
            <a:endParaRPr lang="en-US" sz="4200" dirty="0"/>
          </a:p>
        </p:txBody>
      </p:sp>
      <p:sp>
        <p:nvSpPr>
          <p:cNvPr id="4" name="Text 2"/>
          <p:cNvSpPr/>
          <p:nvPr/>
        </p:nvSpPr>
        <p:spPr>
          <a:xfrm>
            <a:off x="800695" y="3069431"/>
            <a:ext cx="13029009" cy="1778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Створити простий і доступний інструмент для людей, які прагнуть позбутися шкідливих звичок, що дозволить відстежувати прогрес, аналізувати зриви, отримувати мотивацію та підтримку без необхідності в інтернеті чи оплаті підписок.</a:t>
            </a:r>
            <a:endParaRPr lang="en-US" sz="3000" dirty="0"/>
          </a:p>
        </p:txBody>
      </p:sp>
      <p:sp>
        <p:nvSpPr>
          <p:cNvPr id="13" name="Прямокутник 12">
            <a:extLst>
              <a:ext uri="{FF2B5EF4-FFF2-40B4-BE49-F238E27FC236}">
                <a16:creationId xmlns:a16="http://schemas.microsoft.com/office/drawing/2014/main" id="{6B15123E-D7E9-43FC-8EA9-4B8E657848E4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6557B0-005F-421E-B379-37AC644DB8F7}"/>
              </a:ext>
            </a:extLst>
          </p:cNvPr>
          <p:cNvSpPr txBox="1"/>
          <p:nvPr/>
        </p:nvSpPr>
        <p:spPr>
          <a:xfrm>
            <a:off x="800695" y="1649599"/>
            <a:ext cx="109539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Мета</a:t>
            </a:r>
            <a:r>
              <a:rPr lang="uk-UA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застосунку</a:t>
            </a:r>
            <a:endParaRPr lang="en-US" sz="4200" dirty="0"/>
          </a:p>
          <a:p>
            <a:endParaRPr lang="uk-UA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231865C8-E2AC-44B9-B86C-24BCAB6AF168}"/>
              </a:ext>
            </a:extLst>
          </p:cNvPr>
          <p:cNvSpPr/>
          <p:nvPr/>
        </p:nvSpPr>
        <p:spPr>
          <a:xfrm>
            <a:off x="800695" y="3509250"/>
            <a:ext cx="13220104" cy="2528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Підтримати користувача у процесі відмови від звички та зробити цей </a:t>
            </a:r>
            <a:r>
              <a:rPr lang="en-US" sz="30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шлях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endParaRPr lang="uk-UA" sz="30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marL="0" indent="0" algn="l">
              <a:lnSpc>
                <a:spcPct val="150000"/>
              </a:lnSpc>
              <a:buNone/>
            </a:pPr>
            <a:r>
              <a:rPr lang="en-US" sz="30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більш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усвідомленим, </a:t>
            </a:r>
            <a:r>
              <a:rPr lang="en-US" sz="30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контрольованим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і досяжним.</a:t>
            </a:r>
            <a:endParaRPr lang="en-US" sz="3000" dirty="0"/>
          </a:p>
        </p:txBody>
      </p:sp>
      <p:sp>
        <p:nvSpPr>
          <p:cNvPr id="4" name="Прямокутник 3">
            <a:extLst>
              <a:ext uri="{FF2B5EF4-FFF2-40B4-BE49-F238E27FC236}">
                <a16:creationId xmlns:a16="http://schemas.microsoft.com/office/drawing/2014/main" id="{6BAEA53E-4911-4288-9E74-6DA437E87A09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64190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3C7B99-0E67-48EC-A17F-BC149D743CE8}"/>
              </a:ext>
            </a:extLst>
          </p:cNvPr>
          <p:cNvSpPr txBox="1"/>
          <p:nvPr/>
        </p:nvSpPr>
        <p:spPr>
          <a:xfrm>
            <a:off x="800695" y="1659978"/>
            <a:ext cx="10124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200" dirty="0" err="1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Завдання</a:t>
            </a:r>
            <a:r>
              <a:rPr lang="uk-UA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застосунку</a:t>
            </a:r>
            <a:endParaRPr lang="uk-UA" sz="4200" dirty="0"/>
          </a:p>
        </p:txBody>
      </p:sp>
      <p:sp>
        <p:nvSpPr>
          <p:cNvPr id="3" name="Text 6">
            <a:extLst>
              <a:ext uri="{FF2B5EF4-FFF2-40B4-BE49-F238E27FC236}">
                <a16:creationId xmlns:a16="http://schemas.microsoft.com/office/drawing/2014/main" id="{E6DEAB01-1F48-47B5-9BC2-7153310AD092}"/>
              </a:ext>
            </a:extLst>
          </p:cNvPr>
          <p:cNvSpPr/>
          <p:nvPr/>
        </p:nvSpPr>
        <p:spPr>
          <a:xfrm>
            <a:off x="800695" y="2934690"/>
            <a:ext cx="130290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Давати простий трекінг прогресу (лічильник днів, календар, серії).</a:t>
            </a:r>
            <a:endParaRPr lang="en-US" sz="3000" dirty="0"/>
          </a:p>
        </p:txBody>
      </p:sp>
      <p:sp>
        <p:nvSpPr>
          <p:cNvPr id="4" name="Text 7">
            <a:extLst>
              <a:ext uri="{FF2B5EF4-FFF2-40B4-BE49-F238E27FC236}">
                <a16:creationId xmlns:a16="http://schemas.microsoft.com/office/drawing/2014/main" id="{0CFC9CB2-6208-4E4A-94D9-6D484ADDC66E}"/>
              </a:ext>
            </a:extLst>
          </p:cNvPr>
          <p:cNvSpPr/>
          <p:nvPr/>
        </p:nvSpPr>
        <p:spPr>
          <a:xfrm>
            <a:off x="800695" y="3541051"/>
            <a:ext cx="130290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Аналізувати зриви та їхні причини.</a:t>
            </a:r>
            <a:endParaRPr lang="en-US" sz="3000" dirty="0"/>
          </a:p>
        </p:txBody>
      </p:sp>
      <p:sp>
        <p:nvSpPr>
          <p:cNvPr id="5" name="Text 8">
            <a:extLst>
              <a:ext uri="{FF2B5EF4-FFF2-40B4-BE49-F238E27FC236}">
                <a16:creationId xmlns:a16="http://schemas.microsoft.com/office/drawing/2014/main" id="{47B97BCC-0C45-4978-8C62-2E98314D1F28}"/>
              </a:ext>
            </a:extLst>
          </p:cNvPr>
          <p:cNvSpPr/>
          <p:nvPr/>
        </p:nvSpPr>
        <p:spPr>
          <a:xfrm>
            <a:off x="800695" y="4147412"/>
            <a:ext cx="130290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Мотивувати через економію грошей, цитати, бейджі.</a:t>
            </a:r>
            <a:endParaRPr lang="en-US" sz="3000" dirty="0"/>
          </a:p>
        </p:txBody>
      </p:sp>
      <p:sp>
        <p:nvSpPr>
          <p:cNvPr id="6" name="Text 9">
            <a:extLst>
              <a:ext uri="{FF2B5EF4-FFF2-40B4-BE49-F238E27FC236}">
                <a16:creationId xmlns:a16="http://schemas.microsoft.com/office/drawing/2014/main" id="{F7C279E6-0D4F-403F-980C-121A7E265DEA}"/>
              </a:ext>
            </a:extLst>
          </p:cNvPr>
          <p:cNvSpPr/>
          <p:nvPr/>
        </p:nvSpPr>
        <p:spPr>
          <a:xfrm>
            <a:off x="800695" y="4846962"/>
            <a:ext cx="130290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Допомагати у критичний момент (SOS-поради).</a:t>
            </a:r>
            <a:endParaRPr lang="en-US" sz="3000" dirty="0"/>
          </a:p>
        </p:txBody>
      </p:sp>
      <p:sp>
        <p:nvSpPr>
          <p:cNvPr id="7" name="Text 10">
            <a:extLst>
              <a:ext uri="{FF2B5EF4-FFF2-40B4-BE49-F238E27FC236}">
                <a16:creationId xmlns:a16="http://schemas.microsoft.com/office/drawing/2014/main" id="{9770C479-442A-424B-872D-94E46F936AD2}"/>
              </a:ext>
            </a:extLst>
          </p:cNvPr>
          <p:cNvSpPr/>
          <p:nvPr/>
        </p:nvSpPr>
        <p:spPr>
          <a:xfrm>
            <a:off x="800695" y="5546512"/>
            <a:ext cx="13029009" cy="366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Забезпечити простоту та офлайн-доступність.</a:t>
            </a:r>
            <a:endParaRPr lang="en-US" sz="3000" dirty="0"/>
          </a:p>
        </p:txBody>
      </p:sp>
      <p:sp>
        <p:nvSpPr>
          <p:cNvPr id="8" name="Прямокутник 7">
            <a:extLst>
              <a:ext uri="{FF2B5EF4-FFF2-40B4-BE49-F238E27FC236}">
                <a16:creationId xmlns:a16="http://schemas.microsoft.com/office/drawing/2014/main" id="{D9FA66CE-6E78-45A1-BC5B-6F228CB3ACB1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45688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4024" y="0"/>
            <a:ext cx="5286375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294799" y="1348264"/>
            <a:ext cx="8306276" cy="577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Цільова аудиторія та користувачі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190024" y="2769869"/>
            <a:ext cx="8506301" cy="697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Студенти/молодь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— борються із соцмережами, </a:t>
            </a:r>
            <a:endParaRPr lang="uk-UA" sz="3000" dirty="0">
              <a:solidFill>
                <a:srgbClr val="00002E"/>
              </a:solidFill>
              <a:latin typeface="PT Sans" pitchFamily="34" charset="0"/>
              <a:ea typeface="PT Sans" pitchFamily="34" charset="-122"/>
              <a:cs typeface="PT Sans" pitchFamily="34" charset="-120"/>
            </a:endParaRPr>
          </a:p>
          <a:p>
            <a:pPr algn="l">
              <a:buSzPct val="100000"/>
            </a:pPr>
            <a:r>
              <a:rPr lang="uk-UA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  </a:t>
            </a:r>
            <a:r>
              <a:rPr lang="en-US" sz="3000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іграми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, курінням.</a:t>
            </a:r>
            <a:endParaRPr lang="en-US" sz="3000" dirty="0"/>
          </a:p>
        </p:txBody>
      </p:sp>
      <p:sp>
        <p:nvSpPr>
          <p:cNvPr id="5" name="Text 2"/>
          <p:cNvSpPr/>
          <p:nvPr/>
        </p:nvSpPr>
        <p:spPr>
          <a:xfrm>
            <a:off x="185262" y="4114800"/>
            <a:ext cx="8687276" cy="6971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3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Дорослі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— хочуть кинути алкоголь чи переїдання.</a:t>
            </a:r>
            <a:endParaRPr lang="en-US" sz="3000" dirty="0"/>
          </a:p>
        </p:txBody>
      </p:sp>
      <p:sp>
        <p:nvSpPr>
          <p:cNvPr id="6" name="Text 3"/>
          <p:cNvSpPr/>
          <p:nvPr/>
        </p:nvSpPr>
        <p:spPr>
          <a:xfrm>
            <a:off x="190024" y="5055987"/>
            <a:ext cx="9058751" cy="5542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3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Люди у відновленні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— після лікування залежностей.</a:t>
            </a:r>
            <a:endParaRPr lang="en-US" sz="3000" dirty="0"/>
          </a:p>
        </p:txBody>
      </p:sp>
      <p:sp>
        <p:nvSpPr>
          <p:cNvPr id="7" name="Text 4"/>
          <p:cNvSpPr/>
          <p:nvPr/>
        </p:nvSpPr>
        <p:spPr>
          <a:xfrm>
            <a:off x="185262" y="5753576"/>
            <a:ext cx="8863488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Для навчального прототипу → </a:t>
            </a:r>
            <a:r>
              <a:rPr lang="en-US" sz="30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звичайний</a:t>
            </a:r>
            <a:r>
              <a:rPr lang="uk-UA" sz="3000" b="1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</a:t>
            </a:r>
            <a:r>
              <a:rPr lang="en-US" sz="3000" b="1" dirty="0" err="1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користувач</a:t>
            </a: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 (один профіль, одна звичка).</a:t>
            </a:r>
            <a:endParaRPr lang="en-US" sz="3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03527" y="582242"/>
            <a:ext cx="5711547" cy="345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42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 Профіль користувача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55927" y="1783468"/>
            <a:ext cx="7464147" cy="4727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500" dirty="0">
                <a:solidFill>
                  <a:srgbClr val="00002E"/>
                </a:solidFill>
                <a:latin typeface="Nunito Semi Bold" pitchFamily="34" charset="0"/>
                <a:ea typeface="Nunito Semi Bold" pitchFamily="34" charset="-122"/>
                <a:cs typeface="Nunito Semi Bold" pitchFamily="34" charset="-120"/>
              </a:rPr>
              <a:t>Приклад: Андрій, 20 років, студент</a:t>
            </a:r>
            <a:endParaRPr lang="en-US" sz="3500" dirty="0"/>
          </a:p>
        </p:txBody>
      </p:sp>
      <p:sp>
        <p:nvSpPr>
          <p:cNvPr id="4" name="Text 2"/>
          <p:cNvSpPr/>
          <p:nvPr/>
        </p:nvSpPr>
        <p:spPr>
          <a:xfrm>
            <a:off x="755929" y="3028165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00"/>
              </a:lnSpc>
              <a:buSzPct val="100000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Курить 2 роки, хоче кинути, щоб покращити здоров’я і заощадити.</a:t>
            </a:r>
            <a:endParaRPr lang="en-US" sz="3000" dirty="0"/>
          </a:p>
        </p:txBody>
      </p:sp>
      <p:sp>
        <p:nvSpPr>
          <p:cNvPr id="5" name="Text 3"/>
          <p:cNvSpPr/>
          <p:nvPr/>
        </p:nvSpPr>
        <p:spPr>
          <a:xfrm>
            <a:off x="755931" y="3681658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>
              <a:lnSpc>
                <a:spcPts val="2700"/>
              </a:lnSpc>
              <a:buSzPct val="100000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Створює профіль:</a:t>
            </a:r>
            <a:endParaRPr lang="en-US" sz="3000" dirty="0"/>
          </a:p>
        </p:txBody>
      </p:sp>
      <p:sp>
        <p:nvSpPr>
          <p:cNvPr id="6" name="Text 4"/>
          <p:cNvSpPr/>
          <p:nvPr/>
        </p:nvSpPr>
        <p:spPr>
          <a:xfrm>
            <a:off x="755929" y="4492230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ім’я (Андрій),</a:t>
            </a:r>
            <a:endParaRPr lang="en-US" sz="3000" dirty="0"/>
          </a:p>
        </p:txBody>
      </p:sp>
      <p:sp>
        <p:nvSpPr>
          <p:cNvPr id="7" name="Text 5"/>
          <p:cNvSpPr/>
          <p:nvPr/>
        </p:nvSpPr>
        <p:spPr>
          <a:xfrm>
            <a:off x="755931" y="5110904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звичка (куріння),</a:t>
            </a:r>
            <a:endParaRPr lang="en-US" sz="3000" dirty="0"/>
          </a:p>
        </p:txBody>
      </p:sp>
      <p:sp>
        <p:nvSpPr>
          <p:cNvPr id="8" name="Text 6"/>
          <p:cNvSpPr/>
          <p:nvPr/>
        </p:nvSpPr>
        <p:spPr>
          <a:xfrm>
            <a:off x="755931" y="5725387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дата старту (сьогодні),</a:t>
            </a:r>
            <a:endParaRPr lang="en-US" sz="3000" dirty="0"/>
          </a:p>
        </p:txBody>
      </p:sp>
      <p:sp>
        <p:nvSpPr>
          <p:cNvPr id="9" name="Text 7"/>
          <p:cNvSpPr/>
          <p:nvPr/>
        </p:nvSpPr>
        <p:spPr>
          <a:xfrm>
            <a:off x="755931" y="6344061"/>
            <a:ext cx="1311854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685800" lvl="1" indent="-342900" algn="l">
              <a:lnSpc>
                <a:spcPts val="2700"/>
              </a:lnSpc>
              <a:buSzPct val="100000"/>
              <a:buChar char="•"/>
            </a:pPr>
            <a:r>
              <a:rPr lang="en-US" sz="3000" dirty="0">
                <a:solidFill>
                  <a:srgbClr val="00002E"/>
                </a:solidFill>
                <a:latin typeface="PT Sans" pitchFamily="34" charset="0"/>
                <a:ea typeface="PT Sans" pitchFamily="34" charset="-122"/>
                <a:cs typeface="PT Sans" pitchFamily="34" charset="-120"/>
              </a:rPr>
              <a:t>мотивація: «Хочу пробігти марафон».</a:t>
            </a:r>
            <a:endParaRPr lang="en-US" sz="3000" dirty="0"/>
          </a:p>
        </p:txBody>
      </p:sp>
      <p:sp>
        <p:nvSpPr>
          <p:cNvPr id="17" name="Прямокутник 16">
            <a:extLst>
              <a:ext uri="{FF2B5EF4-FFF2-40B4-BE49-F238E27FC236}">
                <a16:creationId xmlns:a16="http://schemas.microsoft.com/office/drawing/2014/main" id="{6612A191-F9EE-4291-9B2E-7E691FE17B3F}"/>
              </a:ext>
            </a:extLst>
          </p:cNvPr>
          <p:cNvSpPr/>
          <p:nvPr/>
        </p:nvSpPr>
        <p:spPr>
          <a:xfrm>
            <a:off x="12858161" y="7777113"/>
            <a:ext cx="1696825" cy="383024"/>
          </a:xfrm>
          <a:prstGeom prst="rect">
            <a:avLst/>
          </a:prstGeom>
          <a:solidFill>
            <a:srgbClr val="F3F2FF"/>
          </a:solidFill>
          <a:ln>
            <a:solidFill>
              <a:srgbClr val="F3F2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Офіс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Офіс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Офіс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7131</TotalTime>
  <Words>751</Words>
  <Application>Microsoft Office PowerPoint</Application>
  <PresentationFormat>Довільний</PresentationFormat>
  <Paragraphs>113</Paragraphs>
  <Slides>16</Slides>
  <Notes>9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16</vt:i4>
      </vt:variant>
    </vt:vector>
  </HeadingPairs>
  <TitlesOfParts>
    <vt:vector size="21" baseType="lpstr">
      <vt:lpstr>PT Sans</vt:lpstr>
      <vt:lpstr>Arial</vt:lpstr>
      <vt:lpstr>Nunito Semi Bold</vt:lpstr>
      <vt:lpstr>Calibri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Презентація PowerPoint</dc:title>
  <dc:subject/>
  <dc:creator>Анастасія Тимофеєва</dc:creator>
  <cp:lastModifiedBy>Анастасія Тимофеєва</cp:lastModifiedBy>
  <cp:revision>19</cp:revision>
  <dcterms:created xsi:type="dcterms:W3CDTF">2025-09-16T19:29:50Z</dcterms:created>
  <dcterms:modified xsi:type="dcterms:W3CDTF">2025-09-24T08:15:05Z</dcterms:modified>
</cp:coreProperties>
</file>